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2"/>
  </p:sldMasterIdLst>
  <p:notesMasterIdLst>
    <p:notesMasterId r:id="rId9"/>
  </p:notesMasterIdLst>
  <p:sldIdLst>
    <p:sldId id="477" r:id="rId3"/>
    <p:sldId id="479" r:id="rId4"/>
    <p:sldId id="478" r:id="rId5"/>
    <p:sldId id="481" r:id="rId6"/>
    <p:sldId id="482" r:id="rId7"/>
    <p:sldId id="483" r:id="rId8"/>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04900"/>
    <a:srgbClr val="CC9700"/>
    <a:srgbClr val="FFC729"/>
    <a:srgbClr val="8E6900"/>
    <a:srgbClr val="6C5000"/>
    <a:srgbClr val="FFD757"/>
    <a:srgbClr val="F8F8F8"/>
    <a:srgbClr val="503B00"/>
    <a:srgbClr val="495A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81" autoAdjust="0"/>
    <p:restoredTop sz="94660"/>
  </p:normalViewPr>
  <p:slideViewPr>
    <p:cSldViewPr snapToGrid="0">
      <p:cViewPr varScale="1">
        <p:scale>
          <a:sx n="152" d="100"/>
          <a:sy n="152" d="100"/>
        </p:scale>
        <p:origin x="246" y="162"/>
      </p:cViewPr>
      <p:guideLst/>
    </p:cSldViewPr>
  </p:slid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tags" Target="tags/tag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4A96A-673C-4BD8-9491-B936330B1CFB}" type="datetimeFigureOut">
              <a:rPr lang="en-US" smtClean="0"/>
              <a:t>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7E4369-20DD-4F4F-8111-5FF734211428}" type="slidenum">
              <a:rPr lang="en-US" smtClean="0"/>
              <a:t>‹Nr.›</a:t>
            </a:fld>
            <a:endParaRPr lang="en-US"/>
          </a:p>
        </p:txBody>
      </p:sp>
    </p:spTree>
    <p:extLst>
      <p:ext uri="{BB962C8B-B14F-4D97-AF65-F5344CB8AC3E}">
        <p14:creationId xmlns:p14="http://schemas.microsoft.com/office/powerpoint/2010/main" val="3073877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9420320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3551056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11477241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0752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164238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982330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6849245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8545956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149494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5877263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7285341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3B733F-9D8B-4EEA-9855-8DD744BEB4E4}" type="datetimeFigureOut">
              <a:rPr lang="en-US" smtClean="0">
                <a:solidFill>
                  <a:prstClr val="black">
                    <a:tint val="75000"/>
                  </a:prstClr>
                </a:solidFill>
              </a:rPr>
              <a:pPr/>
              <a:t>2/5/2023</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1A1EA-B198-4C3B-AED7-7AE2BC7107F7}" type="slidenum">
              <a:rPr lang="en-US" smtClean="0">
                <a:solidFill>
                  <a:prstClr val="black">
                    <a:tint val="75000"/>
                  </a:prstClr>
                </a:solidFill>
              </a:rPr>
              <a:pPr/>
              <a:t>‹Nr.›</a:t>
            </a:fld>
            <a:endParaRPr lang="en-US">
              <a:solidFill>
                <a:prstClr val="black">
                  <a:tint val="75000"/>
                </a:prstClr>
              </a:solidFill>
            </a:endParaRPr>
          </a:p>
        </p:txBody>
      </p:sp>
      <p:graphicFrame>
        <p:nvGraphicFramePr>
          <p:cNvPr id="7" name="Objekt 7" hidden="1">
            <a:extLst>
              <a:ext uri="{FF2B5EF4-FFF2-40B4-BE49-F238E27FC236}">
                <a16:creationId xmlns:a16="http://schemas.microsoft.com/office/drawing/2014/main" id="{289FCA6A-B616-42B5-B96E-157EC790792E}"/>
              </a:ext>
            </a:extLst>
          </p:cNvPr>
          <p:cNvGraphicFramePr>
            <a:graphicFrameLocks noChangeAspect="1"/>
          </p:cNvGraphicFramePr>
          <p:nvPr userDrawn="1">
            <p:custDataLst>
              <p:tags r:id="rId14"/>
            </p:custData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spid="_x0000_s17602" name="think-cell Folie" r:id="rId15" imgW="408" imgH="408" progId="TCLayout.ActiveDocument.1">
                  <p:embed/>
                </p:oleObj>
              </mc:Choice>
              <mc:Fallback>
                <p:oleObj name="think-cell Folie" r:id="rId15" imgW="408" imgH="408" progId="TCLayout.ActiveDocument.1">
                  <p:embed/>
                  <p:pic>
                    <p:nvPicPr>
                      <p:cNvPr id="0" name=""/>
                      <p:cNvPicPr/>
                      <p:nvPr/>
                    </p:nvPicPr>
                    <p:blipFill>
                      <a:blip r:embed="rId16"/>
                      <a:stretch>
                        <a:fillRect/>
                      </a:stretch>
                    </p:blipFill>
                    <p:spPr>
                      <a:xfrm>
                        <a:off x="1955" y="1588"/>
                        <a:ext cx="1954" cy="1588"/>
                      </a:xfrm>
                      <a:prstGeom prst="rect">
                        <a:avLst/>
                      </a:prstGeom>
                    </p:spPr>
                  </p:pic>
                </p:oleObj>
              </mc:Fallback>
            </mc:AlternateContent>
          </a:graphicData>
        </a:graphic>
      </p:graphicFrame>
    </p:spTree>
    <p:extLst>
      <p:ext uri="{BB962C8B-B14F-4D97-AF65-F5344CB8AC3E}">
        <p14:creationId xmlns:p14="http://schemas.microsoft.com/office/powerpoint/2010/main" val="2216553069"/>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B21AAF0D-2FCB-4047-A991-0B5548177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70000"/>
            <a:ext cx="12192000" cy="8128000"/>
          </a:xfrm>
          <a:prstGeom prst="rect">
            <a:avLst/>
          </a:prstGeom>
        </p:spPr>
      </p:pic>
      <p:sp>
        <p:nvSpPr>
          <p:cNvPr id="7" name="Rechteck: abgerundete Ecken 6">
            <a:extLst>
              <a:ext uri="{FF2B5EF4-FFF2-40B4-BE49-F238E27FC236}">
                <a16:creationId xmlns:a16="http://schemas.microsoft.com/office/drawing/2014/main" id="{B392A459-02CD-4843-8798-C75463345ADD}"/>
              </a:ext>
            </a:extLst>
          </p:cNvPr>
          <p:cNvSpPr/>
          <p:nvPr/>
        </p:nvSpPr>
        <p:spPr>
          <a:xfrm>
            <a:off x="3464162" y="1774945"/>
            <a:ext cx="5263677" cy="810810"/>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1" i="0" dirty="0">
                <a:solidFill>
                  <a:srgbClr val="000000"/>
                </a:solidFill>
                <a:effectLst/>
                <a:latin typeface="Varela"/>
              </a:rPr>
              <a:t>Gemeinde / Kirche / Versammlung </a:t>
            </a:r>
          </a:p>
        </p:txBody>
      </p:sp>
      <p:sp>
        <p:nvSpPr>
          <p:cNvPr id="8" name="Rechteck: abgerundete Ecken 7">
            <a:extLst>
              <a:ext uri="{FF2B5EF4-FFF2-40B4-BE49-F238E27FC236}">
                <a16:creationId xmlns:a16="http://schemas.microsoft.com/office/drawing/2014/main" id="{0708AB2C-52F1-4DC3-9A1F-FA498AAE875E}"/>
              </a:ext>
            </a:extLst>
          </p:cNvPr>
          <p:cNvSpPr/>
          <p:nvPr/>
        </p:nvSpPr>
        <p:spPr>
          <a:xfrm>
            <a:off x="193715" y="3757278"/>
            <a:ext cx="11804570" cy="1934522"/>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0" i="0" dirty="0">
                <a:solidFill>
                  <a:srgbClr val="000000"/>
                </a:solidFill>
                <a:effectLst/>
                <a:latin typeface="Varela"/>
              </a:rPr>
              <a:t>den Gemeinden (o. Versammlung(en)) von Galatien: Gnade euch und Friede von Gott, unserem Vater, und dem Herrn Jesus </a:t>
            </a:r>
            <a:r>
              <a:rPr lang="de-DE" sz="2400" dirty="0">
                <a:solidFill>
                  <a:srgbClr val="000000"/>
                </a:solidFill>
                <a:latin typeface="Varela"/>
              </a:rPr>
              <a:t>Christus, der sich selbst für unsere Sünden gegeben hat, damit er uns herausnehme aus der gegenwärtigen bösen Welt</a:t>
            </a:r>
          </a:p>
          <a:p>
            <a:pPr algn="ctr"/>
            <a:r>
              <a:rPr lang="de-DE" b="0" i="0" dirty="0">
                <a:solidFill>
                  <a:srgbClr val="000000"/>
                </a:solidFill>
                <a:effectLst/>
                <a:latin typeface="Varela"/>
              </a:rPr>
              <a:t>Galater 1, 2-4</a:t>
            </a:r>
          </a:p>
        </p:txBody>
      </p:sp>
      <p:sp>
        <p:nvSpPr>
          <p:cNvPr id="11" name="Rechteck: abgerundete Ecken 10">
            <a:extLst>
              <a:ext uri="{FF2B5EF4-FFF2-40B4-BE49-F238E27FC236}">
                <a16:creationId xmlns:a16="http://schemas.microsoft.com/office/drawing/2014/main" id="{8CEFA5B4-F0FF-465E-AC3A-13BEB59BFA21}"/>
              </a:ext>
            </a:extLst>
          </p:cNvPr>
          <p:cNvSpPr/>
          <p:nvPr/>
        </p:nvSpPr>
        <p:spPr>
          <a:xfrm>
            <a:off x="4298419" y="127000"/>
            <a:ext cx="3595162" cy="947018"/>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3200" b="1" i="0" dirty="0">
                <a:solidFill>
                  <a:srgbClr val="000000"/>
                </a:solidFill>
                <a:effectLst/>
                <a:latin typeface="Varela"/>
              </a:rPr>
              <a:t>Gemeinde Gottes</a:t>
            </a:r>
          </a:p>
        </p:txBody>
      </p:sp>
    </p:spTree>
    <p:extLst>
      <p:ext uri="{BB962C8B-B14F-4D97-AF65-F5344CB8AC3E}">
        <p14:creationId xmlns:p14="http://schemas.microsoft.com/office/powerpoint/2010/main" val="2097655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B21AAF0D-2FCB-4047-A991-0B5548177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70000"/>
            <a:ext cx="12192000" cy="8128000"/>
          </a:xfrm>
          <a:prstGeom prst="rect">
            <a:avLst/>
          </a:prstGeom>
        </p:spPr>
      </p:pic>
      <p:sp>
        <p:nvSpPr>
          <p:cNvPr id="6" name="Rechteck: abgerundete Ecken 5">
            <a:extLst>
              <a:ext uri="{FF2B5EF4-FFF2-40B4-BE49-F238E27FC236}">
                <a16:creationId xmlns:a16="http://schemas.microsoft.com/office/drawing/2014/main" id="{50082A53-A8DB-4DDA-B89C-DDC5A848BA27}"/>
              </a:ext>
            </a:extLst>
          </p:cNvPr>
          <p:cNvSpPr/>
          <p:nvPr/>
        </p:nvSpPr>
        <p:spPr>
          <a:xfrm>
            <a:off x="4298419" y="127000"/>
            <a:ext cx="3595162" cy="947018"/>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3200" b="1" i="0" dirty="0">
                <a:solidFill>
                  <a:srgbClr val="000000"/>
                </a:solidFill>
                <a:effectLst/>
                <a:latin typeface="Varela"/>
              </a:rPr>
              <a:t>Gemeinde Gottes</a:t>
            </a:r>
          </a:p>
        </p:txBody>
      </p:sp>
      <p:sp>
        <p:nvSpPr>
          <p:cNvPr id="7" name="Rechteck: abgerundete Ecken 6">
            <a:extLst>
              <a:ext uri="{FF2B5EF4-FFF2-40B4-BE49-F238E27FC236}">
                <a16:creationId xmlns:a16="http://schemas.microsoft.com/office/drawing/2014/main" id="{B392A459-02CD-4843-8798-C75463345ADD}"/>
              </a:ext>
            </a:extLst>
          </p:cNvPr>
          <p:cNvSpPr/>
          <p:nvPr/>
        </p:nvSpPr>
        <p:spPr>
          <a:xfrm>
            <a:off x="3464162" y="1074018"/>
            <a:ext cx="5263677" cy="810810"/>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1" i="0" dirty="0">
                <a:solidFill>
                  <a:srgbClr val="000000"/>
                </a:solidFill>
                <a:effectLst/>
                <a:latin typeface="Varela"/>
              </a:rPr>
              <a:t>Wem gehört die Gemeinde Gottes?</a:t>
            </a:r>
          </a:p>
        </p:txBody>
      </p:sp>
      <p:sp>
        <p:nvSpPr>
          <p:cNvPr id="8" name="Rechteck: abgerundete Ecken 7">
            <a:extLst>
              <a:ext uri="{FF2B5EF4-FFF2-40B4-BE49-F238E27FC236}">
                <a16:creationId xmlns:a16="http://schemas.microsoft.com/office/drawing/2014/main" id="{0708AB2C-52F1-4DC3-9A1F-FA498AAE875E}"/>
              </a:ext>
            </a:extLst>
          </p:cNvPr>
          <p:cNvSpPr/>
          <p:nvPr/>
        </p:nvSpPr>
        <p:spPr>
          <a:xfrm>
            <a:off x="740334" y="3757279"/>
            <a:ext cx="5101441" cy="1934522"/>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0" i="0" dirty="0">
                <a:solidFill>
                  <a:srgbClr val="000000"/>
                </a:solidFill>
                <a:effectLst/>
                <a:latin typeface="Varela"/>
              </a:rPr>
              <a:t> Aber auch ich sage dir: Du bist Petrus, und auf diesem Felsen werde ich meine Gemeinde bauen</a:t>
            </a:r>
          </a:p>
          <a:p>
            <a:pPr algn="ctr"/>
            <a:r>
              <a:rPr lang="de-DE" b="0" i="0" dirty="0">
                <a:solidFill>
                  <a:srgbClr val="000000"/>
                </a:solidFill>
                <a:effectLst/>
                <a:latin typeface="Varela"/>
              </a:rPr>
              <a:t>Matthäus 16,18</a:t>
            </a:r>
          </a:p>
        </p:txBody>
      </p:sp>
      <p:sp>
        <p:nvSpPr>
          <p:cNvPr id="11" name="Rechteck: abgerundete Ecken 10">
            <a:extLst>
              <a:ext uri="{FF2B5EF4-FFF2-40B4-BE49-F238E27FC236}">
                <a16:creationId xmlns:a16="http://schemas.microsoft.com/office/drawing/2014/main" id="{BF1BD07B-CCF9-42B7-8126-73C03B98F8BD}"/>
              </a:ext>
            </a:extLst>
          </p:cNvPr>
          <p:cNvSpPr/>
          <p:nvPr/>
        </p:nvSpPr>
        <p:spPr>
          <a:xfrm>
            <a:off x="6582108" y="3757279"/>
            <a:ext cx="4637674" cy="1934522"/>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0" i="0" dirty="0">
                <a:solidFill>
                  <a:srgbClr val="000000"/>
                </a:solidFill>
                <a:effectLst/>
                <a:latin typeface="Varela"/>
              </a:rPr>
              <a:t> die Gemeinde Gottes zu hüten, die er sich erworben hat durch das Blut seines eigenen Sohnes</a:t>
            </a:r>
          </a:p>
          <a:p>
            <a:pPr algn="ctr"/>
            <a:r>
              <a:rPr lang="de-DE" b="0" i="0" dirty="0">
                <a:solidFill>
                  <a:srgbClr val="000000"/>
                </a:solidFill>
                <a:effectLst/>
                <a:latin typeface="Varela"/>
              </a:rPr>
              <a:t>Apostelgeschichte 20,28</a:t>
            </a:r>
          </a:p>
        </p:txBody>
      </p:sp>
    </p:spTree>
    <p:extLst>
      <p:ext uri="{BB962C8B-B14F-4D97-AF65-F5344CB8AC3E}">
        <p14:creationId xmlns:p14="http://schemas.microsoft.com/office/powerpoint/2010/main" val="33421400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B21AAF0D-2FCB-4047-A991-0B5548177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70000"/>
            <a:ext cx="12192000" cy="8128000"/>
          </a:xfrm>
          <a:prstGeom prst="rect">
            <a:avLst/>
          </a:prstGeom>
        </p:spPr>
      </p:pic>
      <p:sp>
        <p:nvSpPr>
          <p:cNvPr id="6" name="Rechteck: abgerundete Ecken 5">
            <a:extLst>
              <a:ext uri="{FF2B5EF4-FFF2-40B4-BE49-F238E27FC236}">
                <a16:creationId xmlns:a16="http://schemas.microsoft.com/office/drawing/2014/main" id="{50082A53-A8DB-4DDA-B89C-DDC5A848BA27}"/>
              </a:ext>
            </a:extLst>
          </p:cNvPr>
          <p:cNvSpPr/>
          <p:nvPr/>
        </p:nvSpPr>
        <p:spPr>
          <a:xfrm>
            <a:off x="4298419" y="127000"/>
            <a:ext cx="3595162" cy="947018"/>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3200" b="1" i="0" dirty="0">
                <a:solidFill>
                  <a:srgbClr val="000000"/>
                </a:solidFill>
                <a:effectLst/>
                <a:latin typeface="Varela"/>
              </a:rPr>
              <a:t>Gemeinde Gottes</a:t>
            </a:r>
          </a:p>
        </p:txBody>
      </p:sp>
      <p:sp>
        <p:nvSpPr>
          <p:cNvPr id="7" name="Rechteck: abgerundete Ecken 6">
            <a:extLst>
              <a:ext uri="{FF2B5EF4-FFF2-40B4-BE49-F238E27FC236}">
                <a16:creationId xmlns:a16="http://schemas.microsoft.com/office/drawing/2014/main" id="{B392A459-02CD-4843-8798-C75463345ADD}"/>
              </a:ext>
            </a:extLst>
          </p:cNvPr>
          <p:cNvSpPr/>
          <p:nvPr/>
        </p:nvSpPr>
        <p:spPr>
          <a:xfrm>
            <a:off x="3464162" y="1074018"/>
            <a:ext cx="5263677" cy="810810"/>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1" i="0" dirty="0">
                <a:solidFill>
                  <a:srgbClr val="000000"/>
                </a:solidFill>
                <a:effectLst/>
                <a:latin typeface="Varela"/>
              </a:rPr>
              <a:t>Wer gehört zur Gemeinde Gottes?</a:t>
            </a:r>
          </a:p>
        </p:txBody>
      </p:sp>
      <p:sp>
        <p:nvSpPr>
          <p:cNvPr id="8" name="Rechteck: abgerundete Ecken 7">
            <a:extLst>
              <a:ext uri="{FF2B5EF4-FFF2-40B4-BE49-F238E27FC236}">
                <a16:creationId xmlns:a16="http://schemas.microsoft.com/office/drawing/2014/main" id="{0708AB2C-52F1-4DC3-9A1F-FA498AAE875E}"/>
              </a:ext>
            </a:extLst>
          </p:cNvPr>
          <p:cNvSpPr/>
          <p:nvPr/>
        </p:nvSpPr>
        <p:spPr>
          <a:xfrm>
            <a:off x="1438014" y="2413120"/>
            <a:ext cx="9315968" cy="2343144"/>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0" i="0" dirty="0">
                <a:solidFill>
                  <a:srgbClr val="000000"/>
                </a:solidFill>
                <a:effectLst/>
                <a:latin typeface="Varela"/>
              </a:rPr>
              <a:t>so viele ihn [Jesus] aber aufnahmen, denen gab er das Recht, Kinder Gottes zu werden, denen, die an seinen Namen glauben; die nicht aus Geblüt, auch nicht aus dem Willen des Fleisches, auch nicht aus dem Willen des Mannes, sondern aus Gott geboren sind.</a:t>
            </a:r>
          </a:p>
          <a:p>
            <a:pPr algn="ctr"/>
            <a:r>
              <a:rPr lang="de-DE" b="0" i="0" dirty="0">
                <a:solidFill>
                  <a:srgbClr val="000000"/>
                </a:solidFill>
                <a:effectLst/>
                <a:latin typeface="Varela"/>
              </a:rPr>
              <a:t>Johannes 1,12-13</a:t>
            </a:r>
          </a:p>
        </p:txBody>
      </p:sp>
      <p:sp>
        <p:nvSpPr>
          <p:cNvPr id="14" name="Rechteck: abgerundete Ecken 13">
            <a:extLst>
              <a:ext uri="{FF2B5EF4-FFF2-40B4-BE49-F238E27FC236}">
                <a16:creationId xmlns:a16="http://schemas.microsoft.com/office/drawing/2014/main" id="{E6185F0A-1513-4777-B837-31B67D889586}"/>
              </a:ext>
            </a:extLst>
          </p:cNvPr>
          <p:cNvSpPr/>
          <p:nvPr/>
        </p:nvSpPr>
        <p:spPr>
          <a:xfrm>
            <a:off x="972216" y="4811401"/>
            <a:ext cx="10247565" cy="1525899"/>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0" i="0" dirty="0">
                <a:solidFill>
                  <a:srgbClr val="000000"/>
                </a:solidFill>
                <a:effectLst/>
                <a:latin typeface="Varela"/>
              </a:rPr>
              <a:t>  Denn so hat Gott die Welt geliebt, dass er seinen einzigen Sohn gab, damit jeder, der an ihn glaubt, nicht verloren geht, sondern ewiges Leben hat.</a:t>
            </a:r>
          </a:p>
          <a:p>
            <a:pPr algn="ctr"/>
            <a:r>
              <a:rPr lang="de-DE" b="0" i="0" dirty="0">
                <a:solidFill>
                  <a:srgbClr val="000000"/>
                </a:solidFill>
                <a:effectLst/>
                <a:latin typeface="Varela"/>
              </a:rPr>
              <a:t>Johannes 3,16</a:t>
            </a:r>
          </a:p>
        </p:txBody>
      </p:sp>
    </p:spTree>
    <p:extLst>
      <p:ext uri="{BB962C8B-B14F-4D97-AF65-F5344CB8AC3E}">
        <p14:creationId xmlns:p14="http://schemas.microsoft.com/office/powerpoint/2010/main" val="11711700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B21AAF0D-2FCB-4047-A991-0B5548177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70000"/>
            <a:ext cx="12192000" cy="8128000"/>
          </a:xfrm>
          <a:prstGeom prst="rect">
            <a:avLst/>
          </a:prstGeom>
        </p:spPr>
      </p:pic>
      <p:sp>
        <p:nvSpPr>
          <p:cNvPr id="6" name="Rechteck: abgerundete Ecken 5">
            <a:extLst>
              <a:ext uri="{FF2B5EF4-FFF2-40B4-BE49-F238E27FC236}">
                <a16:creationId xmlns:a16="http://schemas.microsoft.com/office/drawing/2014/main" id="{50082A53-A8DB-4DDA-B89C-DDC5A848BA27}"/>
              </a:ext>
            </a:extLst>
          </p:cNvPr>
          <p:cNvSpPr/>
          <p:nvPr/>
        </p:nvSpPr>
        <p:spPr>
          <a:xfrm>
            <a:off x="4298419" y="127000"/>
            <a:ext cx="3595162" cy="947018"/>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3200" b="1" i="0" dirty="0">
                <a:solidFill>
                  <a:srgbClr val="000000"/>
                </a:solidFill>
                <a:effectLst/>
                <a:latin typeface="Varela"/>
              </a:rPr>
              <a:t>Gemeinde Gottes</a:t>
            </a:r>
          </a:p>
        </p:txBody>
      </p:sp>
      <p:sp>
        <p:nvSpPr>
          <p:cNvPr id="7" name="Rechteck: abgerundete Ecken 6">
            <a:extLst>
              <a:ext uri="{FF2B5EF4-FFF2-40B4-BE49-F238E27FC236}">
                <a16:creationId xmlns:a16="http://schemas.microsoft.com/office/drawing/2014/main" id="{B392A459-02CD-4843-8798-C75463345ADD}"/>
              </a:ext>
            </a:extLst>
          </p:cNvPr>
          <p:cNvSpPr/>
          <p:nvPr/>
        </p:nvSpPr>
        <p:spPr>
          <a:xfrm>
            <a:off x="3200978" y="1074018"/>
            <a:ext cx="5790045" cy="810810"/>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1" i="0" dirty="0">
                <a:solidFill>
                  <a:srgbClr val="000000"/>
                </a:solidFill>
                <a:effectLst/>
                <a:latin typeface="Varela"/>
              </a:rPr>
              <a:t>Seit wann gibt es die Gemeinde Gottes?</a:t>
            </a:r>
          </a:p>
        </p:txBody>
      </p:sp>
      <p:sp>
        <p:nvSpPr>
          <p:cNvPr id="14" name="Rechteck: abgerundete Ecken 13">
            <a:extLst>
              <a:ext uri="{FF2B5EF4-FFF2-40B4-BE49-F238E27FC236}">
                <a16:creationId xmlns:a16="http://schemas.microsoft.com/office/drawing/2014/main" id="{E6185F0A-1513-4777-B837-31B67D889586}"/>
              </a:ext>
            </a:extLst>
          </p:cNvPr>
          <p:cNvSpPr/>
          <p:nvPr/>
        </p:nvSpPr>
        <p:spPr>
          <a:xfrm>
            <a:off x="-103779" y="2413120"/>
            <a:ext cx="12399554" cy="2751767"/>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0" i="0" dirty="0">
                <a:solidFill>
                  <a:srgbClr val="000000"/>
                </a:solidFill>
                <a:effectLst/>
                <a:latin typeface="Varela"/>
              </a:rPr>
              <a:t>  Und als der Tag des Pfingstfestes erfüllt war, waren sie alle an einem Ort beisammen. Und plötzlich geschah aus dem Himmel ein Brausen, als führe ein gewaltiger Wind daher, und erfüllte das ganze Haus, wo sie saßen. Und es erschienen ihnen zerteilte Zungen wie von Feuer, und sie setzten sich auf jeden Einzelnen von ihnen. Und sie wurden alle mit Heiligem Geist erfüllt und fingen an, in anderen Sprachen zu reden, wie der Geist ihnen gab auszusprechen. </a:t>
            </a:r>
          </a:p>
          <a:p>
            <a:pPr algn="ctr"/>
            <a:r>
              <a:rPr lang="de-DE" dirty="0">
                <a:solidFill>
                  <a:srgbClr val="000000"/>
                </a:solidFill>
                <a:latin typeface="Varela"/>
              </a:rPr>
              <a:t>Apostelgeschichte 2, 1-4</a:t>
            </a:r>
          </a:p>
        </p:txBody>
      </p:sp>
      <p:sp>
        <p:nvSpPr>
          <p:cNvPr id="9" name="Rechteck: abgerundete Ecken 8">
            <a:extLst>
              <a:ext uri="{FF2B5EF4-FFF2-40B4-BE49-F238E27FC236}">
                <a16:creationId xmlns:a16="http://schemas.microsoft.com/office/drawing/2014/main" id="{405654EA-B114-40FC-9D5D-155DD5F84B01}"/>
              </a:ext>
            </a:extLst>
          </p:cNvPr>
          <p:cNvSpPr/>
          <p:nvPr/>
        </p:nvSpPr>
        <p:spPr>
          <a:xfrm>
            <a:off x="459837" y="5251879"/>
            <a:ext cx="11272322" cy="1525899"/>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0" i="0" dirty="0">
                <a:solidFill>
                  <a:srgbClr val="000000"/>
                </a:solidFill>
                <a:effectLst/>
                <a:latin typeface="Varela"/>
              </a:rPr>
              <a:t> Denn in einem Geist sind wir alle zu einem Leib getauft worden, es seien Juden oder Griechen, es seien Sklaven oder Freie, und sind alle mit einem Geist getränkt worden.</a:t>
            </a:r>
          </a:p>
          <a:p>
            <a:pPr algn="ctr"/>
            <a:r>
              <a:rPr lang="de-DE" b="0" i="0" dirty="0">
                <a:solidFill>
                  <a:srgbClr val="000000"/>
                </a:solidFill>
                <a:effectLst/>
                <a:latin typeface="Varela"/>
              </a:rPr>
              <a:t>1.Korinther </a:t>
            </a:r>
            <a:r>
              <a:rPr lang="de-DE" dirty="0">
                <a:solidFill>
                  <a:srgbClr val="000000"/>
                </a:solidFill>
                <a:latin typeface="Varela"/>
              </a:rPr>
              <a:t>12, 13</a:t>
            </a:r>
          </a:p>
        </p:txBody>
      </p:sp>
    </p:spTree>
    <p:extLst>
      <p:ext uri="{BB962C8B-B14F-4D97-AF65-F5344CB8AC3E}">
        <p14:creationId xmlns:p14="http://schemas.microsoft.com/office/powerpoint/2010/main" val="12214741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B21AAF0D-2FCB-4047-A991-0B5548177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70000"/>
            <a:ext cx="12192000" cy="8128000"/>
          </a:xfrm>
          <a:prstGeom prst="rect">
            <a:avLst/>
          </a:prstGeom>
        </p:spPr>
      </p:pic>
      <p:sp>
        <p:nvSpPr>
          <p:cNvPr id="6" name="Rechteck: abgerundete Ecken 5">
            <a:extLst>
              <a:ext uri="{FF2B5EF4-FFF2-40B4-BE49-F238E27FC236}">
                <a16:creationId xmlns:a16="http://schemas.microsoft.com/office/drawing/2014/main" id="{50082A53-A8DB-4DDA-B89C-DDC5A848BA27}"/>
              </a:ext>
            </a:extLst>
          </p:cNvPr>
          <p:cNvSpPr/>
          <p:nvPr/>
        </p:nvSpPr>
        <p:spPr>
          <a:xfrm>
            <a:off x="4298419" y="127000"/>
            <a:ext cx="3595162" cy="947018"/>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3200" b="1" i="0" dirty="0">
                <a:solidFill>
                  <a:srgbClr val="000000"/>
                </a:solidFill>
                <a:effectLst/>
                <a:latin typeface="Varela"/>
              </a:rPr>
              <a:t>Gemeinde Gottes</a:t>
            </a:r>
          </a:p>
        </p:txBody>
      </p:sp>
      <p:sp>
        <p:nvSpPr>
          <p:cNvPr id="7" name="Rechteck: abgerundete Ecken 6">
            <a:extLst>
              <a:ext uri="{FF2B5EF4-FFF2-40B4-BE49-F238E27FC236}">
                <a16:creationId xmlns:a16="http://schemas.microsoft.com/office/drawing/2014/main" id="{B392A459-02CD-4843-8798-C75463345ADD}"/>
              </a:ext>
            </a:extLst>
          </p:cNvPr>
          <p:cNvSpPr/>
          <p:nvPr/>
        </p:nvSpPr>
        <p:spPr>
          <a:xfrm>
            <a:off x="2242725" y="1074018"/>
            <a:ext cx="7706551" cy="810810"/>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1" i="0" dirty="0">
                <a:solidFill>
                  <a:srgbClr val="000000"/>
                </a:solidFill>
                <a:effectLst/>
                <a:latin typeface="Varela"/>
              </a:rPr>
              <a:t>Die Gemeinde Gottes gehört heute schon zum Himmel!</a:t>
            </a:r>
          </a:p>
        </p:txBody>
      </p:sp>
      <p:sp>
        <p:nvSpPr>
          <p:cNvPr id="8" name="Rechteck: abgerundete Ecken 7">
            <a:extLst>
              <a:ext uri="{FF2B5EF4-FFF2-40B4-BE49-F238E27FC236}">
                <a16:creationId xmlns:a16="http://schemas.microsoft.com/office/drawing/2014/main" id="{0708AB2C-52F1-4DC3-9A1F-FA498AAE875E}"/>
              </a:ext>
            </a:extLst>
          </p:cNvPr>
          <p:cNvSpPr/>
          <p:nvPr/>
        </p:nvSpPr>
        <p:spPr>
          <a:xfrm>
            <a:off x="459837" y="2413120"/>
            <a:ext cx="11272322" cy="3262545"/>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2400" b="0" i="0" dirty="0">
                <a:solidFill>
                  <a:srgbClr val="000000"/>
                </a:solidFill>
                <a:effectLst/>
                <a:latin typeface="Varela"/>
              </a:rPr>
              <a:t>  Die [Gottes Stärke] hat er [Gott] in Christus wirksam werden lassen, indem er ihn aus den Toten auferweckt und zu seiner Rechten in der Himmelswelt gesetzt hat, ⟨hoch⟩ über jede Gewalt und Macht und Kraft und Herrschaft und jeden Namen, der nicht nur in diesem Zeitalter, sondern auch in dem zukünftigen genannt werden wird. Und alles hat er seinen Füßen unterworfen und ihn als Haupt über alles der Gemeinde gegeben, die sein Leib ist, die Fülle dessen, der alles in allen erfüllt.</a:t>
            </a:r>
            <a:endParaRPr lang="de-DE" b="0" i="0" dirty="0">
              <a:solidFill>
                <a:srgbClr val="000000"/>
              </a:solidFill>
              <a:effectLst/>
              <a:latin typeface="Varela"/>
            </a:endParaRPr>
          </a:p>
          <a:p>
            <a:pPr algn="ctr"/>
            <a:r>
              <a:rPr lang="de-DE" b="0" i="0" dirty="0">
                <a:solidFill>
                  <a:srgbClr val="000000"/>
                </a:solidFill>
                <a:effectLst/>
                <a:latin typeface="Varela"/>
              </a:rPr>
              <a:t>Epheser 1,20-23</a:t>
            </a:r>
          </a:p>
        </p:txBody>
      </p:sp>
    </p:spTree>
    <p:extLst>
      <p:ext uri="{BB962C8B-B14F-4D97-AF65-F5344CB8AC3E}">
        <p14:creationId xmlns:p14="http://schemas.microsoft.com/office/powerpoint/2010/main" val="27610123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B21AAF0D-2FCB-4047-A991-0B5548177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70000"/>
            <a:ext cx="12192000" cy="8128000"/>
          </a:xfrm>
          <a:prstGeom prst="rect">
            <a:avLst/>
          </a:prstGeom>
        </p:spPr>
      </p:pic>
      <p:sp>
        <p:nvSpPr>
          <p:cNvPr id="6" name="Rechteck: abgerundete Ecken 5">
            <a:extLst>
              <a:ext uri="{FF2B5EF4-FFF2-40B4-BE49-F238E27FC236}">
                <a16:creationId xmlns:a16="http://schemas.microsoft.com/office/drawing/2014/main" id="{50082A53-A8DB-4DDA-B89C-DDC5A848BA27}"/>
              </a:ext>
            </a:extLst>
          </p:cNvPr>
          <p:cNvSpPr/>
          <p:nvPr/>
        </p:nvSpPr>
        <p:spPr>
          <a:xfrm>
            <a:off x="4298419" y="127000"/>
            <a:ext cx="3595162" cy="947018"/>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r>
              <a:rPr lang="de-DE" sz="3200" b="1" i="0" dirty="0">
                <a:solidFill>
                  <a:srgbClr val="000000"/>
                </a:solidFill>
                <a:effectLst/>
                <a:latin typeface="Varela"/>
              </a:rPr>
              <a:t>Gemeinde Gottes</a:t>
            </a:r>
          </a:p>
        </p:txBody>
      </p:sp>
      <p:sp>
        <p:nvSpPr>
          <p:cNvPr id="8" name="Rechteck: abgerundete Ecken 7">
            <a:extLst>
              <a:ext uri="{FF2B5EF4-FFF2-40B4-BE49-F238E27FC236}">
                <a16:creationId xmlns:a16="http://schemas.microsoft.com/office/drawing/2014/main" id="{0708AB2C-52F1-4DC3-9A1F-FA498AAE875E}"/>
              </a:ext>
            </a:extLst>
          </p:cNvPr>
          <p:cNvSpPr/>
          <p:nvPr/>
        </p:nvSpPr>
        <p:spPr>
          <a:xfrm>
            <a:off x="2246424" y="2413120"/>
            <a:ext cx="7699148" cy="3262545"/>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marL="342900" indent="-342900" algn="just">
              <a:spcAft>
                <a:spcPts val="720"/>
              </a:spcAft>
              <a:buFont typeface="+mj-lt"/>
              <a:buAutoNum type="arabicPeriod"/>
              <a:tabLst>
                <a:tab pos="457200" algn="l"/>
              </a:tabLst>
            </a:pPr>
            <a:r>
              <a:rPr lang="de-DE" dirty="0">
                <a:solidFill>
                  <a:srgbClr val="333333"/>
                </a:solidFill>
                <a:latin typeface="Calibri" panose="020F0502020204030204" pitchFamily="34" charset="0"/>
                <a:cs typeface="Arial" panose="020B0604020202020204" pitchFamily="34" charset="0"/>
              </a:rPr>
              <a:t>Mein Herz schlägt für Jesus Christus und ich lebe für Gott, der durch Jesus mein Vater geworden ist.</a:t>
            </a:r>
          </a:p>
          <a:p>
            <a:pPr marL="342900" indent="-342900" algn="just">
              <a:spcAft>
                <a:spcPts val="720"/>
              </a:spcAft>
              <a:buFont typeface="+mj-lt"/>
              <a:buAutoNum type="arabicPeriod"/>
              <a:tabLst>
                <a:tab pos="457200" algn="l"/>
              </a:tabLst>
            </a:pPr>
            <a:r>
              <a:rPr lang="de-DE" dirty="0">
                <a:solidFill>
                  <a:srgbClr val="333333"/>
                </a:solidFill>
                <a:latin typeface="Calibri" panose="020F0502020204030204" pitchFamily="34" charset="0"/>
                <a:cs typeface="Arial" panose="020B0604020202020204" pitchFamily="34" charset="0"/>
              </a:rPr>
              <a:t>Ich genieße den Besitz des Heiligen Geistes, den Gott aus dem Himmel zu mir gesandt hat.</a:t>
            </a:r>
          </a:p>
          <a:p>
            <a:pPr marL="342900" indent="-342900" algn="just">
              <a:spcAft>
                <a:spcPts val="720"/>
              </a:spcAft>
              <a:buFont typeface="+mj-lt"/>
              <a:buAutoNum type="arabicPeriod"/>
              <a:tabLst>
                <a:tab pos="457200" algn="l"/>
              </a:tabLst>
            </a:pPr>
            <a:r>
              <a:rPr lang="de-DE" dirty="0">
                <a:solidFill>
                  <a:srgbClr val="333333"/>
                </a:solidFill>
                <a:latin typeface="Calibri" panose="020F0502020204030204" pitchFamily="34" charset="0"/>
                <a:cs typeface="Arial" panose="020B0604020202020204" pitchFamily="34" charset="0"/>
              </a:rPr>
              <a:t>Ich freue mich über die Erlösung in Christus und auf das Vaterhaus, in dem Jesus Christus die Stätte für mich bereitet hat.</a:t>
            </a:r>
          </a:p>
          <a:p>
            <a:pPr marL="342900" indent="-342900" algn="just">
              <a:spcAft>
                <a:spcPts val="720"/>
              </a:spcAft>
              <a:buFont typeface="+mj-lt"/>
              <a:buAutoNum type="arabicPeriod"/>
              <a:tabLst>
                <a:tab pos="457200" algn="l"/>
              </a:tabLst>
            </a:pPr>
            <a:r>
              <a:rPr lang="de-DE" dirty="0">
                <a:solidFill>
                  <a:srgbClr val="333333"/>
                </a:solidFill>
                <a:latin typeface="Calibri" panose="020F0502020204030204" pitchFamily="34" charset="0"/>
                <a:cs typeface="Arial" panose="020B0604020202020204" pitchFamily="34" charset="0"/>
              </a:rPr>
              <a:t>Ich bin dankbar für die Vergebung der Sünden und die Gemeinschaft mit dem himmlischen Vater und seinem geliebten Sohn</a:t>
            </a:r>
            <a:r>
              <a:rPr lang="de-DE" sz="1800" dirty="0">
                <a:solidFill>
                  <a:srgbClr val="333333"/>
                </a:solidFill>
                <a:effectLst/>
                <a:latin typeface="Calibri" panose="020F0502020204030204" pitchFamily="34" charset="0"/>
                <a:ea typeface="Calibri" panose="020F0502020204030204" pitchFamily="34" charset="0"/>
                <a:cs typeface="Arial" panose="020B0604020202020204" pitchFamily="34" charset="0"/>
              </a:rPr>
              <a:t>.</a:t>
            </a:r>
          </a:p>
        </p:txBody>
      </p:sp>
      <p:sp>
        <p:nvSpPr>
          <p:cNvPr id="9" name="Rechteck: abgerundete Ecken 8">
            <a:extLst>
              <a:ext uri="{FF2B5EF4-FFF2-40B4-BE49-F238E27FC236}">
                <a16:creationId xmlns:a16="http://schemas.microsoft.com/office/drawing/2014/main" id="{A84C3050-15F1-4C25-B688-ADB1264D0BE7}"/>
              </a:ext>
            </a:extLst>
          </p:cNvPr>
          <p:cNvSpPr/>
          <p:nvPr/>
        </p:nvSpPr>
        <p:spPr>
          <a:xfrm>
            <a:off x="1438014" y="5922844"/>
            <a:ext cx="9315969" cy="742706"/>
          </a:xfrm>
          <a:prstGeom prst="roundRect">
            <a:avLst/>
          </a:prstGeom>
          <a:solidFill>
            <a:schemeClr val="bg1">
              <a:lumMod val="95000"/>
              <a:alpha val="8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ctr">
            <a:spAutoFit/>
          </a:bodyPr>
          <a:lstStyle/>
          <a:p>
            <a:pPr algn="ctr">
              <a:spcAft>
                <a:spcPts val="720"/>
              </a:spcAft>
              <a:tabLst>
                <a:tab pos="457200" algn="l"/>
              </a:tabLst>
            </a:pPr>
            <a:r>
              <a:rPr lang="de-DE" sz="2000" b="1" dirty="0">
                <a:solidFill>
                  <a:srgbClr val="333333"/>
                </a:solidFill>
                <a:latin typeface="Calibri" panose="020F0502020204030204" pitchFamily="34" charset="0"/>
                <a:cs typeface="Arial" panose="020B0604020202020204" pitchFamily="34" charset="0"/>
              </a:rPr>
              <a:t>Es ist nur eine Frage der Zeit, dass Jesus die Kirche zu sich in den Himmel holen wird.</a:t>
            </a:r>
            <a:endParaRPr lang="de-DE" sz="2000" b="1" dirty="0">
              <a:solidFill>
                <a:srgbClr val="333333"/>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253990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p:properties xmlns:p="http://schemas.microsoft.com/office/2006/metadata/properties" xmlns:xsi="http://www.w3.org/2001/XMLSchema-instance" xmlns:pc="http://schemas.microsoft.com/office/infopath/2007/PartnerControls">
  <documentManagement>
    <msg_Klassifizierung xmlns="1dd69248-66f9-453d-8211-ae5ae34a4b30">internal</msg_Klassifizierung>
    <msg_Status xmlns="1dd69248-66f9-453d-8211-ae5ae34a4b30">draft</msg_Status>
    <msg_Firma xmlns="1dd69248-66f9-453d-8211-ae5ae34a4b30"/>
    <msg_Version xmlns="1dd69248-66f9-453d-8211-ae5ae34a4b30">1</msg_Version>
    <msg_Manager xmlns="1dd69248-66f9-453d-8211-ae5ae34a4b30">[Dokumentverantwortlicher]</msg_Manager>
    <msg_Dokumententyp xmlns="1dd69248-66f9-453d-8211-ae5ae34a4b30">Schriftwechsel (allgemein)</msg_Dokumententyp>
    <msg_gueltig_ab xmlns="1dd69248-66f9-453d-8211-ae5ae34a4b30">2021-01-02T12:00:00+00:00</msg_gueltig_ab>
    <msg_gueltig_bis xmlns="1dd69248-66f9-453d-8211-ae5ae34a4b30">2027-12-31T12:00:00+00:00</msg_gueltig_bis>
    <msg_Kommentar xmlns="1dd69248-66f9-453d-8211-ae5ae34a4b30">Neues Dokument erstellt.</msg_Kommentar>
  </documentManagement>
</p:properties>
</file>

<file path=customXml/itemProps1.xml><?xml version="1.0" encoding="utf-8"?>
<ds:datastoreItem xmlns:ds="http://schemas.openxmlformats.org/officeDocument/2006/customXml" ds:itemID="{D63F79D3-E2A5-4761-803B-B3BA11007F8E}">
  <ds:schemaRefs>
    <ds:schemaRef ds:uri="http://schemas.microsoft.com/office/2006/metadata/properties"/>
    <ds:schemaRef ds:uri="http://schemas.microsoft.com/office/infopath/2007/PartnerControls"/>
    <ds:schemaRef ds:uri="1dd69248-66f9-453d-8211-ae5ae34a4b30"/>
  </ds:schemaRefs>
</ds:datastoreItem>
</file>

<file path=docMetadata/LabelInfo.xml><?xml version="1.0" encoding="utf-8"?>
<clbl:labelList xmlns:clbl="http://schemas.microsoft.com/office/2020/mipLabelMetadata">
  <clbl:label id="{6ecfacbe-31ad-493b-8038-696ca31d2afe}" enabled="1" method="Privileged" siteId="{763b2760-45c5-46d3-883e-29705bba49b7}" contentBits="0" removed="0"/>
</clbl:labelList>
</file>

<file path=docProps/app.xml><?xml version="1.0" encoding="utf-8"?>
<Properties xmlns="http://schemas.openxmlformats.org/officeDocument/2006/extended-properties" xmlns:vt="http://schemas.openxmlformats.org/officeDocument/2006/docPropsVTypes">
  <Template>Office Theme</Template>
  <TotalTime>0</TotalTime>
  <Words>566</Words>
  <Application>Microsoft Office PowerPoint</Application>
  <PresentationFormat>Breitbild</PresentationFormat>
  <Paragraphs>32</Paragraphs>
  <Slides>6</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6</vt:i4>
      </vt:variant>
    </vt:vector>
  </HeadingPairs>
  <TitlesOfParts>
    <vt:vector size="12" baseType="lpstr">
      <vt:lpstr>Arial</vt:lpstr>
      <vt:lpstr>Calibri</vt:lpstr>
      <vt:lpstr>Calibri Light</vt:lpstr>
      <vt:lpstr>Varela</vt:lpstr>
      <vt:lpstr>2_Office Theme</vt:lpstr>
      <vt:lpstr>think-cell Folie</vt:lpstr>
      <vt:lpstr>PowerPoint-Präsentation</vt:lpstr>
      <vt:lpstr>PowerPoint-Präsentation</vt:lpstr>
      <vt:lpstr>PowerPoint-Präsentation</vt:lpstr>
      <vt:lpstr>PowerPoint-Präsentation</vt:lpstr>
      <vt:lpstr>PowerPoint-Präsentation</vt:lpstr>
      <vt:lpstr>PowerPoint-Präsentation</vt:lpstr>
    </vt:vector>
  </TitlesOfParts>
  <Company>Socionext Europe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Wer Ohren hat der höre</dc:title>
  <dc:creator>Stefan Klinge</dc:creator>
  <cp:lastModifiedBy>Stefan Klinge</cp:lastModifiedBy>
  <cp:revision>396</cp:revision>
  <dcterms:created xsi:type="dcterms:W3CDTF">2020-03-29T20:12:34Z</dcterms:created>
  <dcterms:modified xsi:type="dcterms:W3CDTF">2023-02-05T07:03:01Z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g_AssistantVisibility">
    <vt:bool>false</vt:bool>
  </property>
  <property fmtid="{D5CDD505-2E9C-101B-9397-08002B2CF9AE}" pid="3" name="msg_DueDateChanged">
    <vt:filetime>2021-01-02T08:29:59Z</vt:filetime>
  </property>
</Properties>
</file>